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9" r:id="rId3"/>
    <p:sldId id="263" r:id="rId4"/>
    <p:sldId id="264" r:id="rId5"/>
    <p:sldId id="257" r:id="rId6"/>
    <p:sldId id="258" r:id="rId7"/>
    <p:sldId id="260" r:id="rId8"/>
    <p:sldId id="281" r:id="rId9"/>
    <p:sldId id="279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6E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4" autoAdjust="0"/>
    <p:restoredTop sz="94660"/>
  </p:normalViewPr>
  <p:slideViewPr>
    <p:cSldViewPr snapToGrid="0">
      <p:cViewPr varScale="1">
        <p:scale>
          <a:sx n="85" d="100"/>
          <a:sy n="85" d="100"/>
        </p:scale>
        <p:origin x="9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90B63-DC87-4553-B7BA-526A4CA4DB3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0_3" csCatId="mainScheme" phldr="1"/>
      <dgm:spPr/>
      <dgm:t>
        <a:bodyPr/>
        <a:lstStyle/>
        <a:p>
          <a:endParaRPr lang="en-US"/>
        </a:p>
      </dgm:t>
    </dgm:pt>
    <dgm:pt modelId="{60678EE0-3D19-4816-833E-0A6D11AF55ED}">
      <dgm:prSet custT="1"/>
      <dgm:spPr/>
      <dgm:t>
        <a:bodyPr/>
        <a:lstStyle/>
        <a:p>
          <a:pPr>
            <a:defRPr cap="all"/>
          </a:pPr>
          <a:r>
            <a:rPr lang="en-US" sz="2000" b="1" dirty="0">
              <a:solidFill>
                <a:schemeClr val="bg1"/>
              </a:solidFill>
            </a:rPr>
            <a:t>CDS </a:t>
          </a:r>
          <a:r>
            <a:rPr lang="ko-KR" sz="2000" b="1" dirty="0">
              <a:solidFill>
                <a:schemeClr val="bg1"/>
              </a:solidFill>
            </a:rPr>
            <a:t>조도 센서</a:t>
          </a:r>
          <a:endParaRPr lang="en-US" sz="2000" b="1" dirty="0">
            <a:solidFill>
              <a:schemeClr val="bg1"/>
            </a:solidFill>
          </a:endParaRPr>
        </a:p>
      </dgm:t>
    </dgm:pt>
    <dgm:pt modelId="{18AFEFB4-6993-453E-9CD8-8CFD02D476BC}" type="parTrans" cxnId="{4D02518D-85DC-4A35-83C9-B8CAD277608D}">
      <dgm:prSet/>
      <dgm:spPr/>
      <dgm:t>
        <a:bodyPr/>
        <a:lstStyle/>
        <a:p>
          <a:endParaRPr lang="en-US"/>
        </a:p>
      </dgm:t>
    </dgm:pt>
    <dgm:pt modelId="{BD8F2B02-F74B-4A0B-8D0A-C89862EAAA86}" type="sibTrans" cxnId="{4D02518D-85DC-4A35-83C9-B8CAD277608D}">
      <dgm:prSet/>
      <dgm:spPr/>
      <dgm:t>
        <a:bodyPr/>
        <a:lstStyle/>
        <a:p>
          <a:endParaRPr lang="en-US"/>
        </a:p>
      </dgm:t>
    </dgm:pt>
    <dgm:pt modelId="{6627D626-7B38-4684-B63B-6434F607C6DD}">
      <dgm:prSet custT="1"/>
      <dgm:spPr/>
      <dgm:t>
        <a:bodyPr/>
        <a:lstStyle/>
        <a:p>
          <a:pPr>
            <a:defRPr cap="all"/>
          </a:pPr>
          <a:r>
            <a:rPr lang="ko-KR" sz="2000" b="1" dirty="0">
              <a:solidFill>
                <a:schemeClr val="bg1"/>
              </a:solidFill>
            </a:rPr>
            <a:t>디지털 </a:t>
          </a:r>
          <a:r>
            <a:rPr lang="ko-KR" sz="2000" b="1" dirty="0" err="1">
              <a:solidFill>
                <a:schemeClr val="bg1"/>
              </a:solidFill>
            </a:rPr>
            <a:t>온습도</a:t>
          </a:r>
          <a:r>
            <a:rPr lang="ko-KR" sz="2000" b="1" dirty="0">
              <a:solidFill>
                <a:schemeClr val="bg1"/>
              </a:solidFill>
            </a:rPr>
            <a:t> 센서</a:t>
          </a:r>
          <a:endParaRPr lang="en-US" sz="2000" b="1" dirty="0">
            <a:solidFill>
              <a:schemeClr val="bg1"/>
            </a:solidFill>
          </a:endParaRPr>
        </a:p>
      </dgm:t>
    </dgm:pt>
    <dgm:pt modelId="{969CDB54-742E-41FB-89EE-A973B299D407}" type="parTrans" cxnId="{80819FB0-C316-44FA-BEBE-590CFD32B02B}">
      <dgm:prSet/>
      <dgm:spPr/>
      <dgm:t>
        <a:bodyPr/>
        <a:lstStyle/>
        <a:p>
          <a:endParaRPr lang="en-US"/>
        </a:p>
      </dgm:t>
    </dgm:pt>
    <dgm:pt modelId="{0CAF35C9-5FF0-4146-A3F1-59F051FFA191}" type="sibTrans" cxnId="{80819FB0-C316-44FA-BEBE-590CFD32B02B}">
      <dgm:prSet/>
      <dgm:spPr/>
      <dgm:t>
        <a:bodyPr/>
        <a:lstStyle/>
        <a:p>
          <a:endParaRPr lang="en-US"/>
        </a:p>
      </dgm:t>
    </dgm:pt>
    <dgm:pt modelId="{69E97A50-8E84-4F0E-B2F3-11C7BAA866EF}" type="pres">
      <dgm:prSet presAssocID="{D4590B63-DC87-4553-B7BA-526A4CA4DB35}" presName="root" presStyleCnt="0">
        <dgm:presLayoutVars>
          <dgm:dir/>
          <dgm:resizeHandles val="exact"/>
        </dgm:presLayoutVars>
      </dgm:prSet>
      <dgm:spPr/>
    </dgm:pt>
    <dgm:pt modelId="{81DD4BE3-6CB4-4C79-8F3A-CF51E7B4A91D}" type="pres">
      <dgm:prSet presAssocID="{60678EE0-3D19-4816-833E-0A6D11AF55ED}" presName="compNode" presStyleCnt="0"/>
      <dgm:spPr/>
    </dgm:pt>
    <dgm:pt modelId="{61231461-328C-4885-8034-9F2B07C0E66F}" type="pres">
      <dgm:prSet presAssocID="{60678EE0-3D19-4816-833E-0A6D11AF55ED}" presName="iconBgRect" presStyleLbl="bgShp" presStyleIdx="0" presStyleCnt="2"/>
      <dgm:spPr>
        <a:solidFill>
          <a:schemeClr val="bg1">
            <a:alpha val="50000"/>
          </a:schemeClr>
        </a:solidFill>
      </dgm:spPr>
    </dgm:pt>
    <dgm:pt modelId="{5DAB5042-888B-4300-BE59-3838B26688B8}" type="pres">
      <dgm:prSet presAssocID="{60678EE0-3D19-4816-833E-0A6D11AF55E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4F886B1D-B7A1-4B7D-A2D8-EFF5E4ABE205}" type="pres">
      <dgm:prSet presAssocID="{60678EE0-3D19-4816-833E-0A6D11AF55ED}" presName="spaceRect" presStyleCnt="0"/>
      <dgm:spPr/>
    </dgm:pt>
    <dgm:pt modelId="{483EE361-8BE6-4A85-95CC-B8E775172723}" type="pres">
      <dgm:prSet presAssocID="{60678EE0-3D19-4816-833E-0A6D11AF55ED}" presName="textRect" presStyleLbl="revTx" presStyleIdx="0" presStyleCnt="2" custLinFactNeighborY="-71686">
        <dgm:presLayoutVars>
          <dgm:chMax val="1"/>
          <dgm:chPref val="1"/>
        </dgm:presLayoutVars>
      </dgm:prSet>
      <dgm:spPr/>
    </dgm:pt>
    <dgm:pt modelId="{25CE7065-F549-4BDF-A365-60842CBDFBB3}" type="pres">
      <dgm:prSet presAssocID="{BD8F2B02-F74B-4A0B-8D0A-C89862EAAA86}" presName="sibTrans" presStyleCnt="0"/>
      <dgm:spPr/>
    </dgm:pt>
    <dgm:pt modelId="{2C05E272-CFB4-4677-BEFC-B1555C7DB638}" type="pres">
      <dgm:prSet presAssocID="{6627D626-7B38-4684-B63B-6434F607C6DD}" presName="compNode" presStyleCnt="0"/>
      <dgm:spPr/>
    </dgm:pt>
    <dgm:pt modelId="{F03E5465-031F-45D0-BABE-983AA8D34DDA}" type="pres">
      <dgm:prSet presAssocID="{6627D626-7B38-4684-B63B-6434F607C6DD}" presName="iconBgRect" presStyleLbl="bgShp" presStyleIdx="1" presStyleCnt="2"/>
      <dgm:spPr>
        <a:solidFill>
          <a:schemeClr val="bg1">
            <a:alpha val="50000"/>
          </a:schemeClr>
        </a:solidFill>
      </dgm:spPr>
    </dgm:pt>
    <dgm:pt modelId="{880D561B-ED3B-456D-80F0-481B9129FF01}" type="pres">
      <dgm:prSet presAssocID="{6627D626-7B38-4684-B63B-6434F607C6DD}" presName="iconRect" presStyleLbl="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0886D894-2D04-4CDD-BBAB-FAE28D64A7E9}" type="pres">
      <dgm:prSet presAssocID="{6627D626-7B38-4684-B63B-6434F607C6DD}" presName="spaceRect" presStyleCnt="0"/>
      <dgm:spPr/>
    </dgm:pt>
    <dgm:pt modelId="{B68E4695-C9B5-49C2-B262-E10E1643EBD2}" type="pres">
      <dgm:prSet presAssocID="{6627D626-7B38-4684-B63B-6434F607C6DD}" presName="textRect" presStyleLbl="revTx" presStyleIdx="1" presStyleCnt="2" custLinFactNeighborY="-71686">
        <dgm:presLayoutVars>
          <dgm:chMax val="1"/>
          <dgm:chPref val="1"/>
        </dgm:presLayoutVars>
      </dgm:prSet>
      <dgm:spPr/>
    </dgm:pt>
  </dgm:ptLst>
  <dgm:cxnLst>
    <dgm:cxn modelId="{FE669942-0560-49ED-82C0-7F6339691B40}" type="presOf" srcId="{D4590B63-DC87-4553-B7BA-526A4CA4DB35}" destId="{69E97A50-8E84-4F0E-B2F3-11C7BAA866EF}" srcOrd="0" destOrd="0" presId="urn:microsoft.com/office/officeart/2018/5/layout/IconCircleLabelList"/>
    <dgm:cxn modelId="{4D02518D-85DC-4A35-83C9-B8CAD277608D}" srcId="{D4590B63-DC87-4553-B7BA-526A4CA4DB35}" destId="{60678EE0-3D19-4816-833E-0A6D11AF55ED}" srcOrd="0" destOrd="0" parTransId="{18AFEFB4-6993-453E-9CD8-8CFD02D476BC}" sibTransId="{BD8F2B02-F74B-4A0B-8D0A-C89862EAAA86}"/>
    <dgm:cxn modelId="{80819FB0-C316-44FA-BEBE-590CFD32B02B}" srcId="{D4590B63-DC87-4553-B7BA-526A4CA4DB35}" destId="{6627D626-7B38-4684-B63B-6434F607C6DD}" srcOrd="1" destOrd="0" parTransId="{969CDB54-742E-41FB-89EE-A973B299D407}" sibTransId="{0CAF35C9-5FF0-4146-A3F1-59F051FFA191}"/>
    <dgm:cxn modelId="{488C38B5-8F28-48A1-B88A-513A4BB6180F}" type="presOf" srcId="{6627D626-7B38-4684-B63B-6434F607C6DD}" destId="{B68E4695-C9B5-49C2-B262-E10E1643EBD2}" srcOrd="0" destOrd="0" presId="urn:microsoft.com/office/officeart/2018/5/layout/IconCircleLabelList"/>
    <dgm:cxn modelId="{B9090BE8-5C32-448D-B0BF-361AEBED0FCB}" type="presOf" srcId="{60678EE0-3D19-4816-833E-0A6D11AF55ED}" destId="{483EE361-8BE6-4A85-95CC-B8E775172723}" srcOrd="0" destOrd="0" presId="urn:microsoft.com/office/officeart/2018/5/layout/IconCircleLabelList"/>
    <dgm:cxn modelId="{11CCA495-A1F7-4401-A54F-4E458BD44E2C}" type="presParOf" srcId="{69E97A50-8E84-4F0E-B2F3-11C7BAA866EF}" destId="{81DD4BE3-6CB4-4C79-8F3A-CF51E7B4A91D}" srcOrd="0" destOrd="0" presId="urn:microsoft.com/office/officeart/2018/5/layout/IconCircleLabelList"/>
    <dgm:cxn modelId="{0E6122A5-8497-48CB-AAD0-F675C1E55F48}" type="presParOf" srcId="{81DD4BE3-6CB4-4C79-8F3A-CF51E7B4A91D}" destId="{61231461-328C-4885-8034-9F2B07C0E66F}" srcOrd="0" destOrd="0" presId="urn:microsoft.com/office/officeart/2018/5/layout/IconCircleLabelList"/>
    <dgm:cxn modelId="{3CB362A7-2D8C-4FE8-96DB-F4FCF5F86308}" type="presParOf" srcId="{81DD4BE3-6CB4-4C79-8F3A-CF51E7B4A91D}" destId="{5DAB5042-888B-4300-BE59-3838B26688B8}" srcOrd="1" destOrd="0" presId="urn:microsoft.com/office/officeart/2018/5/layout/IconCircleLabelList"/>
    <dgm:cxn modelId="{4BBB997C-D3AB-4DE9-97E4-582B95C98847}" type="presParOf" srcId="{81DD4BE3-6CB4-4C79-8F3A-CF51E7B4A91D}" destId="{4F886B1D-B7A1-4B7D-A2D8-EFF5E4ABE205}" srcOrd="2" destOrd="0" presId="urn:microsoft.com/office/officeart/2018/5/layout/IconCircleLabelList"/>
    <dgm:cxn modelId="{35F421BB-DF10-4A07-BDA2-C435E7C532D3}" type="presParOf" srcId="{81DD4BE3-6CB4-4C79-8F3A-CF51E7B4A91D}" destId="{483EE361-8BE6-4A85-95CC-B8E775172723}" srcOrd="3" destOrd="0" presId="urn:microsoft.com/office/officeart/2018/5/layout/IconCircleLabelList"/>
    <dgm:cxn modelId="{07D60E2F-C27A-427B-9ECF-4A128DB25BFD}" type="presParOf" srcId="{69E97A50-8E84-4F0E-B2F3-11C7BAA866EF}" destId="{25CE7065-F549-4BDF-A365-60842CBDFBB3}" srcOrd="1" destOrd="0" presId="urn:microsoft.com/office/officeart/2018/5/layout/IconCircleLabelList"/>
    <dgm:cxn modelId="{57772820-9210-4765-A725-13A20F7B366A}" type="presParOf" srcId="{69E97A50-8E84-4F0E-B2F3-11C7BAA866EF}" destId="{2C05E272-CFB4-4677-BEFC-B1555C7DB638}" srcOrd="2" destOrd="0" presId="urn:microsoft.com/office/officeart/2018/5/layout/IconCircleLabelList"/>
    <dgm:cxn modelId="{D1B6D3A5-BFAE-43FB-AC94-FDB4DBC1A100}" type="presParOf" srcId="{2C05E272-CFB4-4677-BEFC-B1555C7DB638}" destId="{F03E5465-031F-45D0-BABE-983AA8D34DDA}" srcOrd="0" destOrd="0" presId="urn:microsoft.com/office/officeart/2018/5/layout/IconCircleLabelList"/>
    <dgm:cxn modelId="{A0678429-600A-4CE1-BA8B-27A92BCE2B14}" type="presParOf" srcId="{2C05E272-CFB4-4677-BEFC-B1555C7DB638}" destId="{880D561B-ED3B-456D-80F0-481B9129FF01}" srcOrd="1" destOrd="0" presId="urn:microsoft.com/office/officeart/2018/5/layout/IconCircleLabelList"/>
    <dgm:cxn modelId="{4C74CA45-46D7-46D4-BCA8-D149E9B3A9BE}" type="presParOf" srcId="{2C05E272-CFB4-4677-BEFC-B1555C7DB638}" destId="{0886D894-2D04-4CDD-BBAB-FAE28D64A7E9}" srcOrd="2" destOrd="0" presId="urn:microsoft.com/office/officeart/2018/5/layout/IconCircleLabelList"/>
    <dgm:cxn modelId="{1B2F16F5-38D4-425D-852E-15145D31BDF7}" type="presParOf" srcId="{2C05E272-CFB4-4677-BEFC-B1555C7DB638}" destId="{B68E4695-C9B5-49C2-B262-E10E1643EBD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231461-328C-4885-8034-9F2B07C0E66F}">
      <dsp:nvSpPr>
        <dsp:cNvPr id="0" name=""/>
        <dsp:cNvSpPr/>
      </dsp:nvSpPr>
      <dsp:spPr>
        <a:xfrm>
          <a:off x="2044800" y="376271"/>
          <a:ext cx="2196000" cy="2196000"/>
        </a:xfrm>
        <a:prstGeom prst="ellipse">
          <a:avLst/>
        </a:prstGeom>
        <a:solidFill>
          <a:schemeClr val="bg1"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AB5042-888B-4300-BE59-3838B26688B8}">
      <dsp:nvSpPr>
        <dsp:cNvPr id="0" name=""/>
        <dsp:cNvSpPr/>
      </dsp:nvSpPr>
      <dsp:spPr>
        <a:xfrm>
          <a:off x="2512800" y="844271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3EE361-8BE6-4A85-95CC-B8E775172723}">
      <dsp:nvSpPr>
        <dsp:cNvPr id="0" name=""/>
        <dsp:cNvSpPr/>
      </dsp:nvSpPr>
      <dsp:spPr>
        <a:xfrm>
          <a:off x="1342800" y="274013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000" b="1" kern="1200" dirty="0">
              <a:solidFill>
                <a:schemeClr val="bg1"/>
              </a:solidFill>
            </a:rPr>
            <a:t>CDS </a:t>
          </a:r>
          <a:r>
            <a:rPr lang="ko-KR" sz="2000" b="1" kern="1200" dirty="0">
              <a:solidFill>
                <a:schemeClr val="bg1"/>
              </a:solidFill>
            </a:rPr>
            <a:t>조도 센서</a:t>
          </a:r>
          <a:endParaRPr lang="en-US" sz="2000" b="1" kern="1200" dirty="0">
            <a:solidFill>
              <a:schemeClr val="bg1"/>
            </a:solidFill>
          </a:endParaRPr>
        </a:p>
      </dsp:txBody>
      <dsp:txXfrm>
        <a:off x="1342800" y="2740132"/>
        <a:ext cx="3600000" cy="720000"/>
      </dsp:txXfrm>
    </dsp:sp>
    <dsp:sp modelId="{F03E5465-031F-45D0-BABE-983AA8D34DDA}">
      <dsp:nvSpPr>
        <dsp:cNvPr id="0" name=""/>
        <dsp:cNvSpPr/>
      </dsp:nvSpPr>
      <dsp:spPr>
        <a:xfrm>
          <a:off x="6274800" y="376271"/>
          <a:ext cx="2196000" cy="2196000"/>
        </a:xfrm>
        <a:prstGeom prst="ellipse">
          <a:avLst/>
        </a:prstGeom>
        <a:solidFill>
          <a:schemeClr val="bg1"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0D561B-ED3B-456D-80F0-481B9129FF01}">
      <dsp:nvSpPr>
        <dsp:cNvPr id="0" name=""/>
        <dsp:cNvSpPr/>
      </dsp:nvSpPr>
      <dsp:spPr>
        <a:xfrm>
          <a:off x="6742800" y="844271"/>
          <a:ext cx="1260000" cy="1260000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8E4695-C9B5-49C2-B262-E10E1643EBD2}">
      <dsp:nvSpPr>
        <dsp:cNvPr id="0" name=""/>
        <dsp:cNvSpPr/>
      </dsp:nvSpPr>
      <dsp:spPr>
        <a:xfrm>
          <a:off x="5572800" y="274013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sz="2000" b="1" kern="1200" dirty="0">
              <a:solidFill>
                <a:schemeClr val="bg1"/>
              </a:solidFill>
            </a:rPr>
            <a:t>디지털 </a:t>
          </a:r>
          <a:r>
            <a:rPr lang="ko-KR" sz="2000" b="1" kern="1200" dirty="0" err="1">
              <a:solidFill>
                <a:schemeClr val="bg1"/>
              </a:solidFill>
            </a:rPr>
            <a:t>온습도</a:t>
          </a:r>
          <a:r>
            <a:rPr lang="ko-KR" sz="2000" b="1" kern="1200" dirty="0">
              <a:solidFill>
                <a:schemeClr val="bg1"/>
              </a:solidFill>
            </a:rPr>
            <a:t> 센서</a:t>
          </a:r>
          <a:endParaRPr lang="en-US" sz="2000" b="1" kern="1200" dirty="0">
            <a:solidFill>
              <a:schemeClr val="bg1"/>
            </a:solidFill>
          </a:endParaRPr>
        </a:p>
      </dsp:txBody>
      <dsp:txXfrm>
        <a:off x="5572800" y="2740132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E621E0-AF04-4967-B497-7548A49810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2EAD35-37BC-4514-AAF5-4F95CD9DB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01AD84-5E55-4EF7-AB3F-30732935E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F5F81A-A377-457E-824E-D1FAC0C9D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CC80E6-3987-4CEB-9C44-FBBBE825A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0256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2F927-23DF-44D4-A8F2-7F83A77B3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8C1574-46F7-4D1B-8563-86EBC238A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927D79-267D-4A73-8D9B-9365C5CA7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E5A53A-1D72-4CCB-B41D-EE934802B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06367C-963A-497E-B442-1D0DFEC8C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287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4B01B9C-239E-459A-9C39-9563B95DB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4A5AF8-CAF9-424F-9678-E87B10AD6C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37D822-D18A-42E7-982D-9395D48FE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4D5895-F66A-4E08-9916-F1DD744B6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B2282F-A342-4F43-8022-8A8CB43E6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459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F24237-C9D2-4A97-B538-D9F4590F9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EE0C43-C4A2-46B4-B161-5AE5541BF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83908B-BA29-4DAA-80BF-70C9F45F2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9C9C5A-AF79-4CCB-A0A5-D05B5B289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00D294-6769-4CE0-8EEF-707CD0D0C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952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F28B51-93F1-44EA-BBF1-A6FE8A124F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F31061-5823-4EA1-9EAD-79C49E53E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3311DA-5D74-4511-A54E-1B48D9DDE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9661E3-8B06-49E7-9F0D-715AB2E54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6AD7D4-1A53-4C2E-9FA6-DE9DADC7C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082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B5F0CC-6E8F-4802-9A6F-FA09113D9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ED9FDA-BC30-4606-A3E7-91FCA44DFF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1BB66E-E453-4599-914E-68087C8FF9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0F498A-0247-473C-BA59-36D9492A6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88B4D5-5906-4841-A922-740192809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F0CD93-4D99-41A0-B1C5-2545A4BA2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8338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98E416-C36B-4517-BDC4-6D5E98B01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DFDCF9-1482-40C8-A3E1-64419FA1A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1C28FC-0A95-4959-A630-35DF2EDC3A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805E6A-F41C-4384-B371-1BB9E554AB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3401CA6-4068-4FCF-8582-DEDE9DA063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27AF5C1-C731-45F7-A9F5-802EAC850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FA10B5-D890-4F5D-94F6-ACECF824A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3766A9F-8A2A-4A83-B060-C54CCD215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805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17DA8D-14E6-44CB-9D4E-AA296F1A8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8D30562-BAED-4B0A-BA8F-02F0D4B7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F12E74B-8F53-4CA1-B9E5-5CE44760C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C55489-C881-4FFE-9ECE-DBD77ED73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3165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0B8076F-9BBB-49D1-8EED-233897E42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9EDF00-7795-471A-BF36-6C20C7D62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CFBBF1-EE11-46DC-8066-8E6A732B9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928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19B2B-C8B9-41CB-8AF1-969540B0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7C0871-8066-4411-9D76-9321D1606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BEE185-97B2-4285-A1E0-9AD73A310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25C5A5-4F59-48F9-BD33-3EBCAB63F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C3DBE2-897E-4505-A59B-39A68D271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38188E-E3EC-4F4B-BE59-3955CAB9F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829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F3C507-C717-42E6-91E0-D55C877A5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61AB793-E126-48FE-A58A-90B0FB7D9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FE19135-45AE-4A0D-9496-2F3D3313CA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7E0256-1307-4D77-9EA7-EC7488477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47F37A-1704-4577-B7A3-3C88BB8FB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D8A581-2139-452F-9E40-1532DA4C3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269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B504755-3488-435A-84A9-18194EA8A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86D6D1-DF8F-4ECA-9582-DCDD8C4F8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033289-AE8B-434D-B5E5-0470954CA8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3ED30D-382F-4820-A296-0AC83D60D207}" type="datetimeFigureOut">
              <a:rPr lang="ko-KR" altLang="en-US" smtClean="0"/>
              <a:t>2020-06-13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87812C-127E-453D-A41E-7E1B5B31BE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3BB0AC-AF01-4897-BE70-B289928DD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A144F-E190-40AB-838A-1716E1F8D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729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api.nongsaro.go.kr/sample/rest/garden/gardenList.jsp?cntntsNo=&amp;pageNo=1&amp;lightChkVal=&amp;grwhstleChkVal=&amp;lefcolrChkVal=&amp;lefmrkChkVal=&amp;flclrChkVal=&amp;fmldecolrChkVal=&amp;ignSeasonChkVal=&amp;winterLwetChkVal=&amp;sType=sCntntsSj&amp;sText=&amp;wordType=cntntsSj&amp;priceTypeSel=&amp;waterCycleSel=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hyperlink" Target="https://appinventor.mit.edu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C1FB943F-7D4E-4C07-B785-872A8EC199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5C507B4-0E33-414E-A57A-99D24A440530}"/>
              </a:ext>
            </a:extLst>
          </p:cNvPr>
          <p:cNvSpPr/>
          <p:nvPr/>
        </p:nvSpPr>
        <p:spPr>
          <a:xfrm>
            <a:off x="2002971" y="1512782"/>
            <a:ext cx="8186057" cy="4238172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3E97D2C4-AF09-4DD7-AA24-0ECEE31D87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04445"/>
            <a:ext cx="9144000" cy="1655762"/>
          </a:xfrm>
        </p:spPr>
        <p:txBody>
          <a:bodyPr/>
          <a:lstStyle/>
          <a:p>
            <a:r>
              <a:rPr lang="en-US" altLang="ko-KR" sz="2000" dirty="0">
                <a:solidFill>
                  <a:schemeClr val="bg1"/>
                </a:solidFill>
              </a:rPr>
              <a:t>2015410072 </a:t>
            </a:r>
            <a:r>
              <a:rPr lang="ko-KR" altLang="en-US" sz="2000" dirty="0">
                <a:solidFill>
                  <a:schemeClr val="bg1"/>
                </a:solidFill>
              </a:rPr>
              <a:t>김재현 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2016320155 </a:t>
            </a:r>
            <a:r>
              <a:rPr lang="ko-KR" altLang="en-US" sz="2000" dirty="0">
                <a:solidFill>
                  <a:schemeClr val="bg1"/>
                </a:solidFill>
              </a:rPr>
              <a:t>고지혜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2017320122 </a:t>
            </a:r>
            <a:r>
              <a:rPr lang="ko-KR" altLang="en-US" sz="2000" dirty="0">
                <a:solidFill>
                  <a:schemeClr val="bg1"/>
                </a:solidFill>
              </a:rPr>
              <a:t>김정규</a:t>
            </a:r>
            <a:endParaRPr lang="en-US" altLang="ko-KR" sz="2000" dirty="0">
              <a:solidFill>
                <a:schemeClr val="bg1"/>
              </a:solidFill>
            </a:endParaRPr>
          </a:p>
          <a:p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88611A7-759A-4A26-AF01-953CE385A4C6}"/>
              </a:ext>
            </a:extLst>
          </p:cNvPr>
          <p:cNvSpPr/>
          <p:nvPr/>
        </p:nvSpPr>
        <p:spPr>
          <a:xfrm>
            <a:off x="2002972" y="1512782"/>
            <a:ext cx="8186057" cy="4238172"/>
          </a:xfrm>
          <a:prstGeom prst="rect">
            <a:avLst/>
          </a:prstGeom>
          <a:noFill/>
          <a:ln w="76200">
            <a:solidFill>
              <a:schemeClr val="bg1">
                <a:alpha val="5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FC79438-FD4F-472E-825A-151719CEF8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79991" l="19850" r="99855">
                        <a14:backgroundMark x1="46181" y1="22873" x2="67737" y2="50174"/>
                        <a14:backgroundMark x1="37963" y1="7813" x2="41551" y2="31120"/>
                        <a14:backgroundMark x1="40596" y1="4644" x2="49277" y2="2344"/>
                        <a14:backgroundMark x1="61429" y1="57161" x2="75231" y2="552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524" b="56190"/>
          <a:stretch/>
        </p:blipFill>
        <p:spPr>
          <a:xfrm>
            <a:off x="6647542" y="0"/>
            <a:ext cx="5544457" cy="3004457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E99CE5CD-8FA6-4E4E-8096-79AD5319CB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PLANt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85B1016-851B-475A-8916-4C414DF8C4C2}"/>
              </a:ext>
            </a:extLst>
          </p:cNvPr>
          <p:cNvCxnSpPr/>
          <p:nvPr/>
        </p:nvCxnSpPr>
        <p:spPr>
          <a:xfrm>
            <a:off x="5611091" y="3509963"/>
            <a:ext cx="969818" cy="0"/>
          </a:xfrm>
          <a:prstGeom prst="line">
            <a:avLst/>
          </a:prstGeom>
          <a:ln w="28575">
            <a:solidFill>
              <a:schemeClr val="bg2">
                <a:alpha val="7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7494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:a16="http://schemas.microsoft.com/office/drawing/2014/main" id="{D3DCA999-5726-43B4-875E-AA0764EB0D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6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effectLst/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A392D73-6373-4436-AC66-0705EA71C041}"/>
              </a:ext>
            </a:extLst>
          </p:cNvPr>
          <p:cNvSpPr/>
          <p:nvPr/>
        </p:nvSpPr>
        <p:spPr>
          <a:xfrm>
            <a:off x="279565" y="0"/>
            <a:ext cx="5003635" cy="6858000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8E51333-A82F-478A-8859-906A03F36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476418" y="296611"/>
            <a:ext cx="10515600" cy="1325563"/>
          </a:xfrm>
        </p:spPr>
        <p:txBody>
          <a:bodyPr/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기능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6B29D4-D1A3-4AB8-9E48-E3DF55450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877" y="1814336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solidFill>
                  <a:schemeClr val="bg1"/>
                </a:solidFill>
              </a:rPr>
              <a:t>기기로 온</a:t>
            </a:r>
            <a:r>
              <a:rPr lang="en-US" altLang="ko-KR" sz="2000" dirty="0">
                <a:solidFill>
                  <a:schemeClr val="bg1"/>
                </a:solidFill>
              </a:rPr>
              <a:t>·</a:t>
            </a:r>
            <a:r>
              <a:rPr lang="ko-KR" altLang="en-US" sz="2000" dirty="0">
                <a:solidFill>
                  <a:schemeClr val="bg1"/>
                </a:solidFill>
              </a:rPr>
              <a:t>습도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광량을 감지</a:t>
            </a:r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ko-KR" altLang="en-US" sz="2000" dirty="0">
                <a:solidFill>
                  <a:schemeClr val="bg1"/>
                </a:solidFill>
              </a:rPr>
              <a:t>블루투스를 이용해 핸드폰 앱과 연결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ko-KR" altLang="en-US" sz="2000" dirty="0">
                <a:solidFill>
                  <a:schemeClr val="bg1"/>
                </a:solidFill>
              </a:rPr>
              <a:t>앱에서 측정하기를 누르면</a:t>
            </a:r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ko-KR" altLang="en-US" sz="2000" dirty="0">
                <a:solidFill>
                  <a:schemeClr val="bg1"/>
                </a:solidFill>
              </a:rPr>
              <a:t>바로 측정</a:t>
            </a:r>
            <a:r>
              <a:rPr lang="en-US" altLang="ko-KR" sz="2000" dirty="0">
                <a:solidFill>
                  <a:schemeClr val="bg1"/>
                </a:solidFill>
              </a:rPr>
              <a:t>!</a:t>
            </a:r>
          </a:p>
          <a:p>
            <a:pPr marL="0" indent="0">
              <a:buNone/>
            </a:pPr>
            <a:r>
              <a:rPr lang="ko-KR" altLang="en-US" sz="2000" dirty="0">
                <a:solidFill>
                  <a:schemeClr val="bg1"/>
                </a:solidFill>
              </a:rPr>
              <a:t>→해당 환경에서 기를 수 있는 식물 추천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A0CF0F5-F7DB-4A56-AB2D-943E3F4FE999}"/>
              </a:ext>
            </a:extLst>
          </p:cNvPr>
          <p:cNvCxnSpPr/>
          <p:nvPr/>
        </p:nvCxnSpPr>
        <p:spPr>
          <a:xfrm>
            <a:off x="2541659" y="1430011"/>
            <a:ext cx="479445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6622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827EACC-8F63-43C4-9EFE-EE02C5B36A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4ABFC51-9508-46A6-87EF-313C886E716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lumMod val="50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54D7BC3-E706-426D-9CC8-357FFCD9E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추가한 모듈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C8A3550E-1B98-4BDE-9D85-C988733598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4619002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ABC80DA-6305-4168-B54B-072A97A5CD55}"/>
              </a:ext>
            </a:extLst>
          </p:cNvPr>
          <p:cNvCxnSpPr/>
          <p:nvPr/>
        </p:nvCxnSpPr>
        <p:spPr>
          <a:xfrm>
            <a:off x="5856277" y="1569069"/>
            <a:ext cx="479445" cy="0"/>
          </a:xfrm>
          <a:prstGeom prst="line">
            <a:avLst/>
          </a:prstGeom>
          <a:ln w="381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455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3">
            <a:extLst>
              <a:ext uri="{FF2B5EF4-FFF2-40B4-BE49-F238E27FC236}">
                <a16:creationId xmlns:a16="http://schemas.microsoft.com/office/drawing/2014/main" id="{174B90AF-A1F2-4118-8494-140C205BE8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3438" r="9091" b="565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A65151E-4E3E-42C8-A3E7-8A1D61E48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sz="3300" b="1" dirty="0"/>
              <a:t>최종 구현</a:t>
            </a:r>
            <a:r>
              <a:rPr lang="ko-KR" altLang="en-US" sz="3300" dirty="0"/>
              <a:t> </a:t>
            </a:r>
            <a:r>
              <a:rPr lang="en-US" altLang="ko-KR" sz="3300" dirty="0"/>
              <a:t>- Arduino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8EA60E99-9FB8-4183-8DA3-FA29DC736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0242" y="1774372"/>
            <a:ext cx="4062642" cy="27540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ko-KR" altLang="en-US" sz="1800" dirty="0"/>
              <a:t>블루투스 연결 </a:t>
            </a:r>
            <a:r>
              <a:rPr lang="en-US" altLang="ko-KR" sz="1800" dirty="0"/>
              <a:t>– </a:t>
            </a:r>
            <a:r>
              <a:rPr lang="ko-KR" altLang="en-US" sz="1800" dirty="0"/>
              <a:t>하드웨어 시리얼</a:t>
            </a:r>
            <a:endParaRPr lang="en-US" altLang="ko-KR" sz="1800" dirty="0"/>
          </a:p>
          <a:p>
            <a:pPr latinLnBrk="0"/>
            <a:endParaRPr lang="en-US" altLang="ko-KR" sz="1800" dirty="0"/>
          </a:p>
          <a:p>
            <a:pPr latinLnBrk="0"/>
            <a:r>
              <a:rPr lang="en-US" altLang="ko-KR" sz="1800" dirty="0"/>
              <a:t>Software:</a:t>
            </a:r>
          </a:p>
          <a:p>
            <a:pPr latinLnBrk="0"/>
            <a:r>
              <a:rPr lang="en-US" altLang="ko-KR" sz="1800" dirty="0"/>
              <a:t>#include </a:t>
            </a:r>
            <a:r>
              <a:rPr lang="ko-KR" altLang="en-US" sz="1800" dirty="0"/>
              <a:t>＂</a:t>
            </a:r>
            <a:r>
              <a:rPr lang="en-US" altLang="ko-KR" sz="1800" dirty="0" err="1"/>
              <a:t>DHT.h</a:t>
            </a:r>
            <a:r>
              <a:rPr lang="en-US" altLang="ko-KR" sz="1800" dirty="0"/>
              <a:t>“</a:t>
            </a:r>
          </a:p>
          <a:p>
            <a:pPr latinLnBrk="0"/>
            <a:endParaRPr lang="en-US" altLang="ko-KR" sz="1800" dirty="0"/>
          </a:p>
          <a:p>
            <a:pPr latinLnBrk="0"/>
            <a:r>
              <a:rPr lang="ko-KR" altLang="en-US" sz="1800" dirty="0"/>
              <a:t>온</a:t>
            </a:r>
            <a:r>
              <a:rPr lang="en-US" altLang="ko-KR" sz="1800" dirty="0"/>
              <a:t>·</a:t>
            </a:r>
            <a:r>
              <a:rPr lang="ko-KR" altLang="en-US" sz="1800" dirty="0"/>
              <a:t>습도</a:t>
            </a:r>
            <a:r>
              <a:rPr lang="en-US" altLang="ko-KR" sz="1800" dirty="0"/>
              <a:t>, </a:t>
            </a:r>
            <a:r>
              <a:rPr lang="ko-KR" altLang="en-US" sz="1800" dirty="0"/>
              <a:t>광량 정보를 전송</a:t>
            </a:r>
            <a:endParaRPr lang="en-US" altLang="ko-KR" sz="1800" dirty="0"/>
          </a:p>
          <a:p>
            <a:pPr latinLnBrk="0"/>
            <a:r>
              <a:rPr lang="ko-KR" altLang="en-US" sz="1800" dirty="0"/>
              <a:t>빛이 강할수록 광량 숫자 증가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473504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내용 개체 틀 3">
            <a:extLst>
              <a:ext uri="{FF2B5EF4-FFF2-40B4-BE49-F238E27FC236}">
                <a16:creationId xmlns:a16="http://schemas.microsoft.com/office/drawing/2014/main" id="{174B90AF-A1F2-4118-8494-140C205BE8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05" r="1890" b="2814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A65151E-4E3E-42C8-A3E7-8A1D61E48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sz="3300" b="1" dirty="0"/>
              <a:t>최종 구현</a:t>
            </a:r>
            <a:r>
              <a:rPr lang="ko-KR" altLang="en-US" sz="3300" dirty="0"/>
              <a:t> </a:t>
            </a:r>
            <a:r>
              <a:rPr lang="en-US" altLang="ko-KR" sz="3300" dirty="0"/>
              <a:t>- App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8EA60E99-9FB8-4183-8DA3-FA29DC7368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0242" y="1774372"/>
            <a:ext cx="4062642" cy="27540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ko-KR" altLang="en-US" sz="1800"/>
              <a:t>식물 정보 사이트로부터</a:t>
            </a:r>
            <a:br>
              <a:rPr lang="en-US" altLang="ko-KR" sz="1800"/>
            </a:br>
            <a:r>
              <a:rPr lang="ko-KR" altLang="en-US" sz="1800"/>
              <a:t>온</a:t>
            </a:r>
            <a:r>
              <a:rPr lang="en-US" altLang="ko-KR" sz="1800"/>
              <a:t>·</a:t>
            </a:r>
            <a:r>
              <a:rPr lang="ko-KR" altLang="en-US" sz="1800"/>
              <a:t>습도</a:t>
            </a:r>
            <a:r>
              <a:rPr lang="en-US" altLang="ko-KR" sz="1800"/>
              <a:t>, </a:t>
            </a:r>
            <a:r>
              <a:rPr lang="ko-KR" altLang="en-US" sz="1800"/>
              <a:t>광량 정보 추출</a:t>
            </a:r>
            <a:endParaRPr lang="en-US" altLang="ko-KR" sz="1800"/>
          </a:p>
          <a:p>
            <a:pPr latinLnBrk="0"/>
            <a:r>
              <a:rPr lang="en-US" altLang="ko-KR" sz="1800"/>
              <a:t>Dict</a:t>
            </a:r>
            <a:r>
              <a:rPr lang="ko-KR" altLang="en-US" sz="1800"/>
              <a:t>로 연결</a:t>
            </a:r>
            <a:endParaRPr lang="en-US" altLang="ko-KR" sz="1800"/>
          </a:p>
          <a:p>
            <a:pPr latinLnBrk="0"/>
            <a:endParaRPr lang="en-US" altLang="ko-KR" sz="1800"/>
          </a:p>
          <a:p>
            <a:pPr latinLnBrk="0"/>
            <a:r>
              <a:rPr lang="ko-KR" altLang="en-US" sz="1800"/>
              <a:t>측정하기를 누르면</a:t>
            </a:r>
            <a:endParaRPr lang="en-US" altLang="ko-KR" sz="1800"/>
          </a:p>
          <a:p>
            <a:pPr latinLnBrk="0"/>
            <a:r>
              <a:rPr lang="ko-KR" altLang="en-US" sz="1800"/>
              <a:t>아두이노로부터 정보를 받아</a:t>
            </a:r>
            <a:endParaRPr lang="en-US" altLang="ko-KR" sz="1800"/>
          </a:p>
          <a:p>
            <a:pPr latinLnBrk="0"/>
            <a:r>
              <a:rPr lang="ko-KR" altLang="en-US" sz="1800"/>
              <a:t>온</a:t>
            </a:r>
            <a:r>
              <a:rPr lang="en-US" altLang="ko-KR" sz="1800"/>
              <a:t>·</a:t>
            </a:r>
            <a:r>
              <a:rPr lang="ko-KR" altLang="en-US" sz="1800"/>
              <a:t>습도</a:t>
            </a:r>
            <a:r>
              <a:rPr lang="en-US" altLang="ko-KR" sz="1800"/>
              <a:t>, </a:t>
            </a:r>
            <a:r>
              <a:rPr lang="ko-KR" altLang="en-US" sz="1800"/>
              <a:t>광량 정보 일치하는 식물 목록 출력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881429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8C1683-CE59-417D-A237-51582AAD9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b="1" dirty="0"/>
              <a:t>시연</a:t>
            </a:r>
          </a:p>
        </p:txBody>
      </p:sp>
      <p:pic>
        <p:nvPicPr>
          <p:cNvPr id="6" name="KakaoTalk_20200612_164800170">
            <a:hlinkClick r:id="" action="ppaction://media"/>
            <a:extLst>
              <a:ext uri="{FF2B5EF4-FFF2-40B4-BE49-F238E27FC236}">
                <a16:creationId xmlns:a16="http://schemas.microsoft.com/office/drawing/2014/main" id="{30DF3211-4F7E-4212-8F2B-DC34DD1AC2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64050" y="1825625"/>
            <a:ext cx="3263900" cy="4351338"/>
          </a:xfr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73567CD-1223-46D0-BEB6-D353C537FC72}"/>
              </a:ext>
            </a:extLst>
          </p:cNvPr>
          <p:cNvCxnSpPr/>
          <p:nvPr/>
        </p:nvCxnSpPr>
        <p:spPr>
          <a:xfrm>
            <a:off x="5856277" y="1488254"/>
            <a:ext cx="479445" cy="0"/>
          </a:xfrm>
          <a:prstGeom prst="line">
            <a:avLst/>
          </a:prstGeom>
          <a:ln w="38100">
            <a:solidFill>
              <a:srgbClr val="77A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6B3671-CE59-4F4F-86A4-1DD5C0A56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b="1" dirty="0"/>
              <a:t>추가 개선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BBF07A-CC91-4448-81A4-60EDFD32D6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앱 </a:t>
            </a:r>
            <a:r>
              <a:rPr lang="en-US" altLang="ko-KR" dirty="0"/>
              <a:t>UI </a:t>
            </a:r>
            <a:r>
              <a:rPr lang="ko-KR" altLang="en-US" dirty="0"/>
              <a:t>개선</a:t>
            </a:r>
            <a:endParaRPr lang="en-US" altLang="ko-KR" dirty="0"/>
          </a:p>
          <a:p>
            <a:pPr lvl="1"/>
            <a:r>
              <a:rPr lang="ko-KR" altLang="en-US" dirty="0"/>
              <a:t>사용자 편의에 맞게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태그 부착</a:t>
            </a:r>
            <a:endParaRPr lang="en-US" altLang="ko-KR" dirty="0"/>
          </a:p>
          <a:p>
            <a:pPr lvl="1"/>
            <a:r>
              <a:rPr lang="ko-KR" altLang="en-US" dirty="0"/>
              <a:t>추천 식물 중 흥미가 가는 식물 선별 용이하게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dirty="0"/>
              <a:t>지금 키우고 있는 식물을 입력</a:t>
            </a:r>
            <a:r>
              <a:rPr lang="en-US" altLang="ko-KR" dirty="0"/>
              <a:t>·</a:t>
            </a:r>
            <a:r>
              <a:rPr lang="ko-KR" altLang="en-US" dirty="0"/>
              <a:t>저장</a:t>
            </a:r>
            <a:endParaRPr lang="en-US" altLang="ko-KR" dirty="0"/>
          </a:p>
          <a:p>
            <a:pPr lvl="1"/>
            <a:r>
              <a:rPr lang="ko-KR" altLang="en-US" dirty="0"/>
              <a:t>식물에 알맞은 환경을 제공할 수 있도록 환경 개선방안 제안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7A397A8-E657-443F-A738-476D06542A63}"/>
              </a:ext>
            </a:extLst>
          </p:cNvPr>
          <p:cNvCxnSpPr/>
          <p:nvPr/>
        </p:nvCxnSpPr>
        <p:spPr>
          <a:xfrm>
            <a:off x="5856277" y="1488254"/>
            <a:ext cx="479445" cy="0"/>
          </a:xfrm>
          <a:prstGeom prst="line">
            <a:avLst/>
          </a:prstGeom>
          <a:ln w="38100">
            <a:solidFill>
              <a:srgbClr val="77A6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5111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468914" y="707571"/>
            <a:ext cx="5254172" cy="5442857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468914" y="707572"/>
            <a:ext cx="5254172" cy="5442857"/>
          </a:xfrm>
          <a:prstGeom prst="rect">
            <a:avLst/>
          </a:prstGeom>
          <a:noFill/>
          <a:ln w="76200">
            <a:solidFill>
              <a:schemeClr val="bg1">
                <a:alpha val="5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006406" y="1431710"/>
            <a:ext cx="21791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ln>
                  <a:solidFill>
                    <a:schemeClr val="bg1">
                      <a:alpha val="55000"/>
                    </a:schemeClr>
                  </a:solidFill>
                </a:ln>
                <a:solidFill>
                  <a:schemeClr val="bg1"/>
                </a:solidFill>
                <a:latin typeface="08서울한강체 M" panose="02020603020101020101" pitchFamily="18" charset="-127"/>
                <a:ea typeface="08서울한강체 M" panose="02020603020101020101" pitchFamily="18" charset="-127"/>
              </a:rPr>
              <a:t>SOURCE</a:t>
            </a:r>
            <a:endParaRPr lang="ko-KR" altLang="en-US" sz="4000" b="1" dirty="0">
              <a:ln>
                <a:solidFill>
                  <a:schemeClr val="bg1">
                    <a:alpha val="55000"/>
                  </a:schemeClr>
                </a:solidFill>
              </a:ln>
              <a:solidFill>
                <a:schemeClr val="bg1"/>
              </a:solidFill>
              <a:latin typeface="08서울한강체 M" panose="02020603020101020101" pitchFamily="18" charset="-127"/>
              <a:ea typeface="08서울한강체 M" panose="0202060302010102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874326" y="2356327"/>
            <a:ext cx="443345" cy="0"/>
          </a:xfrm>
          <a:prstGeom prst="line">
            <a:avLst/>
          </a:prstGeom>
          <a:ln w="28575">
            <a:solidFill>
              <a:schemeClr val="bg2">
                <a:alpha val="7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743546" y="2844225"/>
            <a:ext cx="27049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bg1">
                      <a:alpha val="5500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pPr algn="ctr"/>
            <a:r>
              <a:rPr lang="ko-KR" altLang="en-US" dirty="0"/>
              <a:t>농사로 제공 </a:t>
            </a:r>
            <a:r>
              <a:rPr lang="en-US" altLang="ko-KR" dirty="0"/>
              <a:t>API</a:t>
            </a:r>
            <a:br>
              <a:rPr lang="en-US" altLang="ko-KR" dirty="0"/>
            </a:br>
            <a:r>
              <a:rPr lang="en-US" altLang="ko-KR" dirty="0">
                <a:hlinkClick r:id="rId3"/>
              </a:rPr>
              <a:t>http://api.nongsaro.go.kr/...</a:t>
            </a:r>
            <a:endParaRPr lang="en-US" altLang="ko-KR" dirty="0"/>
          </a:p>
        </p:txBody>
      </p:sp>
      <p:sp>
        <p:nvSpPr>
          <p:cNvPr id="14" name="TextBox 13"/>
          <p:cNvSpPr txBox="1"/>
          <p:nvPr/>
        </p:nvSpPr>
        <p:spPr>
          <a:xfrm>
            <a:off x="4657458" y="3572003"/>
            <a:ext cx="27889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600">
                <a:ln>
                  <a:solidFill>
                    <a:schemeClr val="bg1">
                      <a:alpha val="5500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pPr algn="ctr"/>
            <a:r>
              <a:rPr lang="ko-KR" altLang="en-US" dirty="0"/>
              <a:t>앱 </a:t>
            </a:r>
            <a:r>
              <a:rPr lang="ko-KR" altLang="en-US" dirty="0" err="1"/>
              <a:t>인벤터</a:t>
            </a:r>
            <a:br>
              <a:rPr lang="en-US" altLang="ko-KR" dirty="0"/>
            </a:br>
            <a:r>
              <a:rPr lang="en-US" altLang="ko-KR" dirty="0">
                <a:hlinkClick r:id="rId4"/>
              </a:rPr>
              <a:t>https://appinventor.mit.edu/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79991" l="19850" r="99855">
                        <a14:backgroundMark x1="46181" y1="22873" x2="67737" y2="50174"/>
                        <a14:backgroundMark x1="37963" y1="7813" x2="41551" y2="31120"/>
                        <a14:backgroundMark x1="40596" y1="4644" x2="49277" y2="2344"/>
                        <a14:backgroundMark x1="61429" y1="57161" x2="75231" y2="552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524" b="56190"/>
          <a:stretch/>
        </p:blipFill>
        <p:spPr>
          <a:xfrm>
            <a:off x="6647542" y="0"/>
            <a:ext cx="5544457" cy="300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609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002972" y="1406899"/>
            <a:ext cx="8186057" cy="4238172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404945" y="3075057"/>
            <a:ext cx="13821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Q&amp;A</a:t>
            </a:r>
            <a:endParaRPr lang="ko-KR" altLang="en-US" sz="4000" b="1" dirty="0">
              <a:ln>
                <a:solidFill>
                  <a:schemeClr val="bg1">
                    <a:alpha val="55000"/>
                  </a:schemeClr>
                </a:solidFill>
              </a:ln>
              <a:solidFill>
                <a:schemeClr val="bg1"/>
              </a:solidFill>
              <a:latin typeface="08서울한강체 M" panose="02020603020101020101" pitchFamily="18" charset="-127"/>
              <a:ea typeface="08서울한강체 M" panose="020206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002972" y="1406899"/>
            <a:ext cx="8186057" cy="4238172"/>
          </a:xfrm>
          <a:prstGeom prst="rect">
            <a:avLst/>
          </a:prstGeom>
          <a:noFill/>
          <a:ln w="76200">
            <a:solidFill>
              <a:schemeClr val="bg1">
                <a:alpha val="5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79991" l="19850" r="99855">
                        <a14:backgroundMark x1="46181" y1="22873" x2="67737" y2="50174"/>
                        <a14:backgroundMark x1="37963" y1="7813" x2="41551" y2="31120"/>
                        <a14:backgroundMark x1="40596" y1="4644" x2="49277" y2="2344"/>
                        <a14:backgroundMark x1="61429" y1="57161" x2="75231" y2="552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524" b="56190"/>
          <a:stretch/>
        </p:blipFill>
        <p:spPr>
          <a:xfrm>
            <a:off x="6647542" y="0"/>
            <a:ext cx="5544457" cy="300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099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171</Words>
  <Application>Microsoft Office PowerPoint</Application>
  <PresentationFormat>와이드스크린</PresentationFormat>
  <Paragraphs>41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08서울한강체 M</vt:lpstr>
      <vt:lpstr>Arial</vt:lpstr>
      <vt:lpstr>Calibri</vt:lpstr>
      <vt:lpstr>맑은 고딕</vt:lpstr>
      <vt:lpstr>Office 테마</vt:lpstr>
      <vt:lpstr>PLANt</vt:lpstr>
      <vt:lpstr>기능</vt:lpstr>
      <vt:lpstr>추가한 모듈</vt:lpstr>
      <vt:lpstr>최종 구현 - Arduino</vt:lpstr>
      <vt:lpstr>최종 구현 - App</vt:lpstr>
      <vt:lpstr>시연</vt:lpstr>
      <vt:lpstr>추가 개선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</dc:title>
  <dc:creator>고지혜[ 학부재학 / 컴퓨터학과 ]</dc:creator>
  <cp:lastModifiedBy>고지혜[ 학부재학 / 컴퓨터학과 ]</cp:lastModifiedBy>
  <cp:revision>5</cp:revision>
  <dcterms:created xsi:type="dcterms:W3CDTF">2020-06-13T09:23:46Z</dcterms:created>
  <dcterms:modified xsi:type="dcterms:W3CDTF">2020-06-13T10:15:24Z</dcterms:modified>
</cp:coreProperties>
</file>